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auer Bodoni Condensed Bold" charset="1" panose="02070706080706020304"/>
      <p:regular r:id="rId22"/>
    </p:embeddedFont>
    <p:embeddedFont>
      <p:font typeface="Arimo" charset="1" panose="020B0604020202020204"/>
      <p:regular r:id="rId23"/>
    </p:embeddedFont>
    <p:embeddedFont>
      <p:font typeface="Arimo Bold" charset="1" panose="020B0704020202020204"/>
      <p:regular r:id="rId24"/>
    </p:embeddedFont>
    <p:embeddedFont>
      <p:font typeface="Canva Sans" charset="1" panose="020B0503030501040103"/>
      <p:regular r:id="rId25"/>
    </p:embeddedFont>
    <p:embeddedFont>
      <p:font typeface="Canva Sans Bold" charset="1" panose="020B0803030501040103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notesSlides/notesSlide2.xml" Type="http://schemas.openxmlformats.org/officeDocument/2006/relationships/notesSlide"/><Relationship Id="rId28" Target="notesSlides/notesSlide3.xml" Type="http://schemas.openxmlformats.org/officeDocument/2006/relationships/notesSlide"/><Relationship Id="rId29" Target="notesSlides/notesSlide4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5.xml" Type="http://schemas.openxmlformats.org/officeDocument/2006/relationships/notesSlide"/><Relationship Id="rId31" Target="notesSlides/notesSlide6.xml" Type="http://schemas.openxmlformats.org/officeDocument/2006/relationships/notesSlide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https://gamma.app/?utm_source=made-with-gamma" TargetMode="External" Type="http://schemas.openxmlformats.org/officeDocument/2006/relationships/hyperlink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28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29.jpe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Relationship Id="rId8" Target="../media/image36.jpe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2.jpe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2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5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54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32157"/>
              </a:srgbClr>
            </a:solidFill>
          </p:spPr>
        </p:sp>
      </p:grpSp>
      <p:sp>
        <p:nvSpPr>
          <p:cNvPr name="Freeform 5" id="5" descr="preencoded.png">
            <a:hlinkClick r:id="rId5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01763" y="7857304"/>
            <a:ext cx="463154" cy="463154"/>
            <a:chOff x="0" y="0"/>
            <a:chExt cx="617538" cy="617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17601" cy="617601"/>
            </a:xfrm>
            <a:custGeom>
              <a:avLst/>
              <a:gdLst/>
              <a:ahLst/>
              <a:cxnLst/>
              <a:rect r="r" b="b" t="t" l="l"/>
              <a:pathLst>
                <a:path h="617601" w="617601">
                  <a:moveTo>
                    <a:pt x="0" y="308737"/>
                  </a:moveTo>
                  <a:cubicBezTo>
                    <a:pt x="0" y="138303"/>
                    <a:pt x="138303" y="0"/>
                    <a:pt x="308737" y="0"/>
                  </a:cubicBezTo>
                  <a:cubicBezTo>
                    <a:pt x="310642" y="0"/>
                    <a:pt x="312547" y="889"/>
                    <a:pt x="313690" y="2413"/>
                  </a:cubicBezTo>
                  <a:lnTo>
                    <a:pt x="308737" y="6350"/>
                  </a:lnTo>
                  <a:lnTo>
                    <a:pt x="308737" y="0"/>
                  </a:lnTo>
                  <a:lnTo>
                    <a:pt x="308737" y="6350"/>
                  </a:lnTo>
                  <a:lnTo>
                    <a:pt x="308737" y="0"/>
                  </a:lnTo>
                  <a:cubicBezTo>
                    <a:pt x="479298" y="0"/>
                    <a:pt x="617601" y="138303"/>
                    <a:pt x="617601" y="308737"/>
                  </a:cubicBezTo>
                  <a:cubicBezTo>
                    <a:pt x="617601" y="311150"/>
                    <a:pt x="616204" y="313309"/>
                    <a:pt x="614045" y="314452"/>
                  </a:cubicBezTo>
                  <a:lnTo>
                    <a:pt x="611251" y="308737"/>
                  </a:lnTo>
                  <a:lnTo>
                    <a:pt x="617601" y="308737"/>
                  </a:lnTo>
                  <a:cubicBezTo>
                    <a:pt x="617601" y="479298"/>
                    <a:pt x="479298" y="617474"/>
                    <a:pt x="308864" y="617474"/>
                  </a:cubicBezTo>
                  <a:lnTo>
                    <a:pt x="308864" y="611124"/>
                  </a:lnTo>
                  <a:lnTo>
                    <a:pt x="308864" y="604774"/>
                  </a:lnTo>
                  <a:lnTo>
                    <a:pt x="308864" y="611124"/>
                  </a:lnTo>
                  <a:lnTo>
                    <a:pt x="308864" y="617474"/>
                  </a:lnTo>
                  <a:cubicBezTo>
                    <a:pt x="138303" y="617601"/>
                    <a:pt x="0" y="479298"/>
                    <a:pt x="0" y="308737"/>
                  </a:cubicBezTo>
                  <a:lnTo>
                    <a:pt x="6350" y="308737"/>
                  </a:lnTo>
                  <a:lnTo>
                    <a:pt x="0" y="308737"/>
                  </a:lnTo>
                  <a:moveTo>
                    <a:pt x="12700" y="308737"/>
                  </a:moveTo>
                  <a:lnTo>
                    <a:pt x="6350" y="308737"/>
                  </a:lnTo>
                  <a:lnTo>
                    <a:pt x="12700" y="308737"/>
                  </a:lnTo>
                  <a:cubicBezTo>
                    <a:pt x="12700" y="472313"/>
                    <a:pt x="145288" y="604901"/>
                    <a:pt x="308737" y="604901"/>
                  </a:cubicBezTo>
                  <a:cubicBezTo>
                    <a:pt x="312293" y="604901"/>
                    <a:pt x="315087" y="607695"/>
                    <a:pt x="315087" y="611251"/>
                  </a:cubicBezTo>
                  <a:cubicBezTo>
                    <a:pt x="315087" y="614807"/>
                    <a:pt x="312293" y="617601"/>
                    <a:pt x="308737" y="617601"/>
                  </a:cubicBezTo>
                  <a:cubicBezTo>
                    <a:pt x="305181" y="617601"/>
                    <a:pt x="302387" y="614807"/>
                    <a:pt x="302387" y="611251"/>
                  </a:cubicBezTo>
                  <a:cubicBezTo>
                    <a:pt x="302387" y="607695"/>
                    <a:pt x="305181" y="604901"/>
                    <a:pt x="308737" y="604901"/>
                  </a:cubicBezTo>
                  <a:cubicBezTo>
                    <a:pt x="472313" y="604901"/>
                    <a:pt x="604774" y="472313"/>
                    <a:pt x="604774" y="308864"/>
                  </a:cubicBezTo>
                  <a:cubicBezTo>
                    <a:pt x="604774" y="306451"/>
                    <a:pt x="606171" y="304292"/>
                    <a:pt x="608330" y="303149"/>
                  </a:cubicBezTo>
                  <a:lnTo>
                    <a:pt x="611124" y="308864"/>
                  </a:lnTo>
                  <a:lnTo>
                    <a:pt x="604774" y="308864"/>
                  </a:lnTo>
                  <a:cubicBezTo>
                    <a:pt x="604901" y="145288"/>
                    <a:pt x="472313" y="12700"/>
                    <a:pt x="308737" y="12700"/>
                  </a:cubicBezTo>
                  <a:cubicBezTo>
                    <a:pt x="306832" y="12700"/>
                    <a:pt x="304927" y="11811"/>
                    <a:pt x="303784" y="10287"/>
                  </a:cubicBezTo>
                  <a:lnTo>
                    <a:pt x="308737" y="6350"/>
                  </a:lnTo>
                  <a:lnTo>
                    <a:pt x="308737" y="12700"/>
                  </a:lnTo>
                  <a:cubicBezTo>
                    <a:pt x="145288" y="12700"/>
                    <a:pt x="12700" y="145288"/>
                    <a:pt x="12700" y="308737"/>
                  </a:cubicBezTo>
                  <a:close/>
                </a:path>
              </a:pathLst>
            </a:custGeom>
            <a:solidFill>
              <a:srgbClr val="6254D3"/>
            </a:solidFill>
          </p:spPr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1016050" y="7871591"/>
            <a:ext cx="434579" cy="434579"/>
          </a:xfrm>
          <a:custGeom>
            <a:avLst/>
            <a:gdLst/>
            <a:ahLst/>
            <a:cxnLst/>
            <a:rect r="r" b="b" t="t" l="l"/>
            <a:pathLst>
              <a:path h="434579" w="434579">
                <a:moveTo>
                  <a:pt x="0" y="0"/>
                </a:moveTo>
                <a:lnTo>
                  <a:pt x="434579" y="0"/>
                </a:lnTo>
                <a:lnTo>
                  <a:pt x="434579" y="434579"/>
                </a:lnTo>
                <a:lnTo>
                  <a:pt x="0" y="4345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144000" y="138530"/>
            <a:ext cx="1828230" cy="553040"/>
          </a:xfrm>
          <a:custGeom>
            <a:avLst/>
            <a:gdLst/>
            <a:ahLst/>
            <a:cxnLst/>
            <a:rect r="r" b="b" t="t" l="l"/>
            <a:pathLst>
              <a:path h="553040" w="1828230">
                <a:moveTo>
                  <a:pt x="0" y="0"/>
                </a:moveTo>
                <a:lnTo>
                  <a:pt x="1828230" y="0"/>
                </a:lnTo>
                <a:lnTo>
                  <a:pt x="1828230" y="553040"/>
                </a:lnTo>
                <a:lnTo>
                  <a:pt x="0" y="5530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92238" y="3012281"/>
            <a:ext cx="9445526" cy="237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55"/>
              </a:lnSpc>
            </a:pPr>
            <a:r>
              <a:rPr lang="en-US" sz="7100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Iris Dataset Analysis with Logistic Regression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34574"/>
            <a:ext cx="9445526" cy="182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5"/>
              </a:lnSpc>
            </a:pPr>
            <a:r>
              <a:rPr lang="en-US" sz="3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This presentation explores the Iris dataset using Logistic Regression, a powerful machine learning technique for classification.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538" y="7764659"/>
            <a:ext cx="4081462" cy="57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275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by Nabila Adzra Salsabil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052" y="2513171"/>
            <a:ext cx="311110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DIGITAL FAIR SKILL 35.0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9E6FA">
                <a:alpha val="42353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87475" y="3319314"/>
            <a:ext cx="4590604" cy="3023146"/>
            <a:chOff x="0" y="0"/>
            <a:chExt cx="6120805" cy="40308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B7FD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852071" y="3319314"/>
            <a:ext cx="4590604" cy="3023146"/>
            <a:chOff x="0" y="0"/>
            <a:chExt cx="6120805" cy="40308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6108192" cy="4018153"/>
            </a:xfrm>
            <a:custGeom>
              <a:avLst/>
              <a:gdLst/>
              <a:ahLst/>
              <a:cxnLst/>
              <a:rect r="r" b="b" t="t" l="l"/>
              <a:pathLst>
                <a:path h="4018153" w="6108192">
                  <a:moveTo>
                    <a:pt x="0" y="158750"/>
                  </a:moveTo>
                  <a:cubicBezTo>
                    <a:pt x="0" y="71120"/>
                    <a:pt x="71120" y="0"/>
                    <a:pt x="159004" y="0"/>
                  </a:cubicBezTo>
                  <a:lnTo>
                    <a:pt x="5949188" y="0"/>
                  </a:lnTo>
                  <a:cubicBezTo>
                    <a:pt x="6036945" y="0"/>
                    <a:pt x="6108192" y="71120"/>
                    <a:pt x="6108192" y="158750"/>
                  </a:cubicBezTo>
                  <a:lnTo>
                    <a:pt x="6108192" y="3859403"/>
                  </a:lnTo>
                  <a:cubicBezTo>
                    <a:pt x="6108192" y="3947160"/>
                    <a:pt x="6037072" y="4018153"/>
                    <a:pt x="5949188" y="4018153"/>
                  </a:cubicBezTo>
                  <a:lnTo>
                    <a:pt x="159004" y="4018153"/>
                  </a:lnTo>
                  <a:cubicBezTo>
                    <a:pt x="71120" y="4018153"/>
                    <a:pt x="0" y="3947033"/>
                    <a:pt x="0" y="3859403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120892" cy="4030853"/>
            </a:xfrm>
            <a:custGeom>
              <a:avLst/>
              <a:gdLst/>
              <a:ahLst/>
              <a:cxnLst/>
              <a:rect r="r" b="b" t="t" l="l"/>
              <a:pathLst>
                <a:path h="4030853" w="6120892">
                  <a:moveTo>
                    <a:pt x="0" y="165100"/>
                  </a:moveTo>
                  <a:cubicBezTo>
                    <a:pt x="0" y="73914"/>
                    <a:pt x="74041" y="0"/>
                    <a:pt x="165354" y="0"/>
                  </a:cubicBezTo>
                  <a:lnTo>
                    <a:pt x="5955538" y="0"/>
                  </a:lnTo>
                  <a:lnTo>
                    <a:pt x="5955538" y="6350"/>
                  </a:lnTo>
                  <a:lnTo>
                    <a:pt x="5955538" y="0"/>
                  </a:lnTo>
                  <a:cubicBezTo>
                    <a:pt x="6046851" y="0"/>
                    <a:pt x="6120892" y="73914"/>
                    <a:pt x="6120892" y="165100"/>
                  </a:cubicBezTo>
                  <a:lnTo>
                    <a:pt x="6114542" y="165100"/>
                  </a:lnTo>
                  <a:lnTo>
                    <a:pt x="6120892" y="165100"/>
                  </a:lnTo>
                  <a:lnTo>
                    <a:pt x="6120892" y="3865753"/>
                  </a:lnTo>
                  <a:lnTo>
                    <a:pt x="6114542" y="3865753"/>
                  </a:lnTo>
                  <a:lnTo>
                    <a:pt x="6120892" y="3865753"/>
                  </a:lnTo>
                  <a:cubicBezTo>
                    <a:pt x="6120892" y="3956939"/>
                    <a:pt x="6046851" y="4030853"/>
                    <a:pt x="5955538" y="4030853"/>
                  </a:cubicBezTo>
                  <a:lnTo>
                    <a:pt x="5955538" y="4024503"/>
                  </a:lnTo>
                  <a:lnTo>
                    <a:pt x="5955538" y="4030853"/>
                  </a:lnTo>
                  <a:lnTo>
                    <a:pt x="165354" y="4030853"/>
                  </a:lnTo>
                  <a:lnTo>
                    <a:pt x="165354" y="4024503"/>
                  </a:lnTo>
                  <a:lnTo>
                    <a:pt x="165354" y="4030853"/>
                  </a:lnTo>
                  <a:cubicBezTo>
                    <a:pt x="74041" y="4030853"/>
                    <a:pt x="0" y="3956939"/>
                    <a:pt x="0" y="3865753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865753"/>
                  </a:lnTo>
                  <a:lnTo>
                    <a:pt x="6350" y="3865753"/>
                  </a:lnTo>
                  <a:lnTo>
                    <a:pt x="12700" y="3865753"/>
                  </a:lnTo>
                  <a:cubicBezTo>
                    <a:pt x="12700" y="3949954"/>
                    <a:pt x="81026" y="4018153"/>
                    <a:pt x="165354" y="4018153"/>
                  </a:cubicBezTo>
                  <a:lnTo>
                    <a:pt x="5955538" y="4018153"/>
                  </a:lnTo>
                  <a:cubicBezTo>
                    <a:pt x="6039866" y="4018153"/>
                    <a:pt x="6108192" y="3949954"/>
                    <a:pt x="6108192" y="3865753"/>
                  </a:cubicBezTo>
                  <a:lnTo>
                    <a:pt x="6108192" y="165100"/>
                  </a:lnTo>
                  <a:cubicBezTo>
                    <a:pt x="6108192" y="80899"/>
                    <a:pt x="6039866" y="12700"/>
                    <a:pt x="5955538" y="12700"/>
                  </a:cubicBezTo>
                  <a:lnTo>
                    <a:pt x="165354" y="12700"/>
                  </a:lnTo>
                  <a:lnTo>
                    <a:pt x="165354" y="6350"/>
                  </a:lnTo>
                  <a:lnTo>
                    <a:pt x="165354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B7FD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7475" y="6616452"/>
            <a:ext cx="9455051" cy="1662261"/>
            <a:chOff x="0" y="0"/>
            <a:chExt cx="12606735" cy="22163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" y="6350"/>
              <a:ext cx="12594082" cy="2203577"/>
            </a:xfrm>
            <a:custGeom>
              <a:avLst/>
              <a:gdLst/>
              <a:ahLst/>
              <a:cxnLst/>
              <a:rect r="r" b="b" t="t" l="l"/>
              <a:pathLst>
                <a:path h="2203577" w="12594082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E9E6FA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06782" cy="2216277"/>
            </a:xfrm>
            <a:custGeom>
              <a:avLst/>
              <a:gdLst/>
              <a:ahLst/>
              <a:cxnLst/>
              <a:rect r="r" b="b" t="t" l="l"/>
              <a:pathLst>
                <a:path h="2216277" w="12606782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6254D3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683904" y="2938366"/>
            <a:ext cx="7604096" cy="5945836"/>
          </a:xfrm>
          <a:custGeom>
            <a:avLst/>
            <a:gdLst/>
            <a:ahLst/>
            <a:cxnLst/>
            <a:rect r="r" b="b" t="t" l="l"/>
            <a:pathLst>
              <a:path h="5945836" w="7604096">
                <a:moveTo>
                  <a:pt x="0" y="0"/>
                </a:moveTo>
                <a:lnTo>
                  <a:pt x="7604096" y="0"/>
                </a:lnTo>
                <a:lnTo>
                  <a:pt x="7604096" y="5945836"/>
                </a:lnTo>
                <a:lnTo>
                  <a:pt x="0" y="5945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67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353396" y="346548"/>
            <a:ext cx="2252341" cy="682152"/>
          </a:xfrm>
          <a:custGeom>
            <a:avLst/>
            <a:gdLst/>
            <a:ahLst/>
            <a:cxnLst/>
            <a:rect r="r" b="b" t="t" l="l"/>
            <a:pathLst>
              <a:path h="682152" w="2252341">
                <a:moveTo>
                  <a:pt x="0" y="0"/>
                </a:moveTo>
                <a:lnTo>
                  <a:pt x="2252341" y="0"/>
                </a:lnTo>
                <a:lnTo>
                  <a:pt x="2252341" y="682152"/>
                </a:lnTo>
                <a:lnTo>
                  <a:pt x="0" y="682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2237" y="1860500"/>
            <a:ext cx="7088237" cy="1077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7"/>
              </a:lnSpc>
            </a:pPr>
            <a:r>
              <a:rPr lang="en-US" sz="6099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Model Evaluation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5280" y="3569494"/>
            <a:ext cx="3544044" cy="53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Accuracy Score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5280" y="4096791"/>
            <a:ext cx="3994994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27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Measures the model's success rate in predicting the test data.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49876" y="3588544"/>
            <a:ext cx="3544044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Classification Report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49876" y="4115841"/>
            <a:ext cx="3994994" cy="1856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Displays metrics like Precision, Recall, and F1-Score for each class (Setosa, Versicolor, Virginica).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280" y="6876157"/>
            <a:ext cx="3544044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3399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Confusion Matrix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5280" y="7365355"/>
            <a:ext cx="8859441" cy="6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sz="3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Compares predicted labels with actual labels.</a:t>
            </a:r>
          </a:p>
        </p:txBody>
      </p:sp>
    </p:spTree>
  </p:cSld>
  <p:clrMapOvr>
    <a:masterClrMapping/>
  </p:clrMapOvr>
  <p:transition spd="fast">
    <p:wipe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54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9E6FA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841210" y="0"/>
            <a:ext cx="10002221" cy="10287000"/>
          </a:xfrm>
          <a:custGeom>
            <a:avLst/>
            <a:gdLst/>
            <a:ahLst/>
            <a:cxnLst/>
            <a:rect r="r" b="b" t="t" l="l"/>
            <a:pathLst>
              <a:path h="10287000" w="10002221">
                <a:moveTo>
                  <a:pt x="0" y="0"/>
                </a:moveTo>
                <a:lnTo>
                  <a:pt x="10002221" y="0"/>
                </a:lnTo>
                <a:lnTo>
                  <a:pt x="1000222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969" r="0" b="-229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2003" y="83397"/>
            <a:ext cx="970230" cy="945303"/>
          </a:xfrm>
          <a:custGeom>
            <a:avLst/>
            <a:gdLst/>
            <a:ahLst/>
            <a:cxnLst/>
            <a:rect r="r" b="b" t="t" l="l"/>
            <a:pathLst>
              <a:path h="945303" w="970230">
                <a:moveTo>
                  <a:pt x="0" y="0"/>
                </a:moveTo>
                <a:lnTo>
                  <a:pt x="970230" y="0"/>
                </a:lnTo>
                <a:lnTo>
                  <a:pt x="970230" y="945303"/>
                </a:lnTo>
                <a:lnTo>
                  <a:pt x="0" y="9453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58880" y="857250"/>
            <a:ext cx="7088237" cy="12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9"/>
              </a:lnSpc>
            </a:pPr>
            <a:r>
              <a:rPr lang="en-US" sz="7200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8880" y="2380144"/>
            <a:ext cx="7088237" cy="7335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14"/>
              </a:lnSpc>
            </a:pPr>
            <a:r>
              <a:rPr lang="en-US" sz="39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Logistic Regression successfully predicted Iris species with a high accuracy rate. The evaluation results demonstrate the model's strong performance in classifying the Iris dataset. This dataset can be used to test other classification models</a:t>
            </a:r>
          </a:p>
        </p:txBody>
      </p:sp>
    </p:spTree>
  </p:cSld>
  <p:clrMapOvr>
    <a:masterClrMapping/>
  </p:clrMapOvr>
  <p:transition spd="fast">
    <p:cover dir="d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66750" y="323373"/>
            <a:ext cx="2328862" cy="705327"/>
          </a:xfrm>
          <a:custGeom>
            <a:avLst/>
            <a:gdLst/>
            <a:ahLst/>
            <a:cxnLst/>
            <a:rect r="r" b="b" t="t" l="l"/>
            <a:pathLst>
              <a:path h="705327" w="2328862">
                <a:moveTo>
                  <a:pt x="0" y="0"/>
                </a:moveTo>
                <a:lnTo>
                  <a:pt x="2328862" y="0"/>
                </a:lnTo>
                <a:lnTo>
                  <a:pt x="2328862" y="705327"/>
                </a:lnTo>
                <a:lnTo>
                  <a:pt x="0" y="7053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4555" y="8368072"/>
            <a:ext cx="682102" cy="463739"/>
          </a:xfrm>
          <a:custGeom>
            <a:avLst/>
            <a:gdLst/>
            <a:ahLst/>
            <a:cxnLst/>
            <a:rect r="r" b="b" t="t" l="l"/>
            <a:pathLst>
              <a:path h="463739" w="682102">
                <a:moveTo>
                  <a:pt x="0" y="0"/>
                </a:moveTo>
                <a:lnTo>
                  <a:pt x="682102" y="0"/>
                </a:lnTo>
                <a:lnTo>
                  <a:pt x="682102" y="463740"/>
                </a:lnTo>
                <a:lnTo>
                  <a:pt x="0" y="463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4824" y="9686265"/>
            <a:ext cx="423839" cy="423839"/>
          </a:xfrm>
          <a:custGeom>
            <a:avLst/>
            <a:gdLst/>
            <a:ahLst/>
            <a:cxnLst/>
            <a:rect r="r" b="b" t="t" l="l"/>
            <a:pathLst>
              <a:path h="423839" w="423839">
                <a:moveTo>
                  <a:pt x="0" y="0"/>
                </a:moveTo>
                <a:lnTo>
                  <a:pt x="423839" y="0"/>
                </a:lnTo>
                <a:lnTo>
                  <a:pt x="423839" y="423839"/>
                </a:lnTo>
                <a:lnTo>
                  <a:pt x="0" y="423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4555" y="7706758"/>
            <a:ext cx="700465" cy="389960"/>
          </a:xfrm>
          <a:custGeom>
            <a:avLst/>
            <a:gdLst/>
            <a:ahLst/>
            <a:cxnLst/>
            <a:rect r="r" b="b" t="t" l="l"/>
            <a:pathLst>
              <a:path h="389960" w="700465">
                <a:moveTo>
                  <a:pt x="0" y="0"/>
                </a:moveTo>
                <a:lnTo>
                  <a:pt x="700465" y="0"/>
                </a:lnTo>
                <a:lnTo>
                  <a:pt x="700465" y="389961"/>
                </a:lnTo>
                <a:lnTo>
                  <a:pt x="0" y="389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4555" y="8946112"/>
            <a:ext cx="624377" cy="624377"/>
          </a:xfrm>
          <a:custGeom>
            <a:avLst/>
            <a:gdLst/>
            <a:ahLst/>
            <a:cxnLst/>
            <a:rect r="r" b="b" t="t" l="l"/>
            <a:pathLst>
              <a:path h="624377" w="624377">
                <a:moveTo>
                  <a:pt x="0" y="0"/>
                </a:moveTo>
                <a:lnTo>
                  <a:pt x="624377" y="0"/>
                </a:lnTo>
                <a:lnTo>
                  <a:pt x="624377" y="624376"/>
                </a:lnTo>
                <a:lnTo>
                  <a:pt x="0" y="624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91194" y="4419018"/>
            <a:ext cx="9690984" cy="5511747"/>
          </a:xfrm>
          <a:custGeom>
            <a:avLst/>
            <a:gdLst/>
            <a:ahLst/>
            <a:cxnLst/>
            <a:rect r="r" b="b" t="t" l="l"/>
            <a:pathLst>
              <a:path h="5511747" w="9690984">
                <a:moveTo>
                  <a:pt x="0" y="0"/>
                </a:moveTo>
                <a:lnTo>
                  <a:pt x="9690984" y="0"/>
                </a:lnTo>
                <a:lnTo>
                  <a:pt x="9690984" y="5511747"/>
                </a:lnTo>
                <a:lnTo>
                  <a:pt x="0" y="55117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76408" y="4747738"/>
            <a:ext cx="7520556" cy="4689632"/>
          </a:xfrm>
          <a:custGeom>
            <a:avLst/>
            <a:gdLst/>
            <a:ahLst/>
            <a:cxnLst/>
            <a:rect r="r" b="b" t="t" l="l"/>
            <a:pathLst>
              <a:path h="4689632" w="7520556">
                <a:moveTo>
                  <a:pt x="0" y="0"/>
                </a:moveTo>
                <a:lnTo>
                  <a:pt x="7520556" y="0"/>
                </a:lnTo>
                <a:lnTo>
                  <a:pt x="7520556" y="4689632"/>
                </a:lnTo>
                <a:lnTo>
                  <a:pt x="0" y="46896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08" t="-63080" r="0" b="-87507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6400" y="2086292"/>
            <a:ext cx="7315200" cy="594360"/>
          </a:xfrm>
          <a:custGeom>
            <a:avLst/>
            <a:gdLst/>
            <a:ahLst/>
            <a:cxnLst/>
            <a:rect r="r" b="b" t="t" l="l"/>
            <a:pathLst>
              <a:path h="594360" w="7315200">
                <a:moveTo>
                  <a:pt x="0" y="0"/>
                </a:moveTo>
                <a:lnTo>
                  <a:pt x="7315200" y="0"/>
                </a:lnTo>
                <a:lnTo>
                  <a:pt x="7315200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37978" y="676275"/>
            <a:ext cx="761204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Contact with 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43067" y="2613977"/>
            <a:ext cx="29886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971"/>
                </a:solidFill>
                <a:latin typeface="Canva Sans"/>
                <a:ea typeface="Canva Sans"/>
                <a:cs typeface="Canva Sans"/>
                <a:sym typeface="Canva Sans"/>
              </a:rPr>
              <a:t>Hai Everyone!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0111" y="5076825"/>
            <a:ext cx="8697299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Mahasiswi Semester 4 Teknik Informatika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Universitas Pamulang</a:t>
            </a:r>
          </a:p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Science| Data Analys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8191" y="3806135"/>
            <a:ext cx="5465943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Nabila Adzra Salsabil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3169" y="7723973"/>
            <a:ext cx="360559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nabilaadzra26@gmail.com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3169" y="8394520"/>
            <a:ext cx="286253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Nabila Adzra Salsabil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3169" y="9041130"/>
            <a:ext cx="112828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nbladzr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3169" y="9713595"/>
            <a:ext cx="15600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@nbladzr_</a:t>
            </a:r>
          </a:p>
        </p:txBody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92155" y="157311"/>
            <a:ext cx="2877168" cy="871389"/>
          </a:xfrm>
          <a:custGeom>
            <a:avLst/>
            <a:gdLst/>
            <a:ahLst/>
            <a:cxnLst/>
            <a:rect r="r" b="b" t="t" l="l"/>
            <a:pathLst>
              <a:path h="871389" w="2877168">
                <a:moveTo>
                  <a:pt x="0" y="0"/>
                </a:moveTo>
                <a:lnTo>
                  <a:pt x="2877168" y="0"/>
                </a:lnTo>
                <a:lnTo>
                  <a:pt x="2877168" y="871389"/>
                </a:lnTo>
                <a:lnTo>
                  <a:pt x="0" y="87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76346" y="1028700"/>
            <a:ext cx="11538779" cy="8466579"/>
          </a:xfrm>
          <a:custGeom>
            <a:avLst/>
            <a:gdLst/>
            <a:ahLst/>
            <a:cxnLst/>
            <a:rect r="r" b="b" t="t" l="l"/>
            <a:pathLst>
              <a:path h="8466579" w="11538779">
                <a:moveTo>
                  <a:pt x="0" y="0"/>
                </a:moveTo>
                <a:lnTo>
                  <a:pt x="11538779" y="0"/>
                </a:lnTo>
                <a:lnTo>
                  <a:pt x="11538779" y="8466579"/>
                </a:lnTo>
                <a:lnTo>
                  <a:pt x="0" y="846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8460" y="4274503"/>
            <a:ext cx="587108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3197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625380" y="5812472"/>
            <a:ext cx="144071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For watching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9083" y="358339"/>
            <a:ext cx="2213411" cy="670361"/>
          </a:xfrm>
          <a:custGeom>
            <a:avLst/>
            <a:gdLst/>
            <a:ahLst/>
            <a:cxnLst/>
            <a:rect r="r" b="b" t="t" l="l"/>
            <a:pathLst>
              <a:path h="670361" w="2213411">
                <a:moveTo>
                  <a:pt x="0" y="0"/>
                </a:moveTo>
                <a:lnTo>
                  <a:pt x="2213410" y="0"/>
                </a:lnTo>
                <a:lnTo>
                  <a:pt x="2213410" y="670361"/>
                </a:lnTo>
                <a:lnTo>
                  <a:pt x="0" y="67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69379" y="2810411"/>
            <a:ext cx="3690076" cy="1631666"/>
          </a:xfrm>
          <a:custGeom>
            <a:avLst/>
            <a:gdLst/>
            <a:ahLst/>
            <a:cxnLst/>
            <a:rect r="r" b="b" t="t" l="l"/>
            <a:pathLst>
              <a:path h="1631666" w="3690076">
                <a:moveTo>
                  <a:pt x="0" y="0"/>
                </a:moveTo>
                <a:lnTo>
                  <a:pt x="3690077" y="0"/>
                </a:lnTo>
                <a:lnTo>
                  <a:pt x="3690077" y="1631666"/>
                </a:lnTo>
                <a:lnTo>
                  <a:pt x="0" y="1631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93053" y="2527352"/>
            <a:ext cx="2177409" cy="2177409"/>
          </a:xfrm>
          <a:custGeom>
            <a:avLst/>
            <a:gdLst/>
            <a:ahLst/>
            <a:cxnLst/>
            <a:rect r="r" b="b" t="t" l="l"/>
            <a:pathLst>
              <a:path h="2177409" w="2177409">
                <a:moveTo>
                  <a:pt x="0" y="0"/>
                </a:moveTo>
                <a:lnTo>
                  <a:pt x="2177409" y="0"/>
                </a:lnTo>
                <a:lnTo>
                  <a:pt x="2177409" y="2177409"/>
                </a:lnTo>
                <a:lnTo>
                  <a:pt x="0" y="2177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404059" y="2125490"/>
            <a:ext cx="3614580" cy="1640312"/>
          </a:xfrm>
          <a:custGeom>
            <a:avLst/>
            <a:gdLst/>
            <a:ahLst/>
            <a:cxnLst/>
            <a:rect r="r" b="b" t="t" l="l"/>
            <a:pathLst>
              <a:path h="1640312" w="3614580">
                <a:moveTo>
                  <a:pt x="0" y="0"/>
                </a:moveTo>
                <a:lnTo>
                  <a:pt x="3614580" y="0"/>
                </a:lnTo>
                <a:lnTo>
                  <a:pt x="3614580" y="1640312"/>
                </a:lnTo>
                <a:lnTo>
                  <a:pt x="0" y="1640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9379" y="5143500"/>
            <a:ext cx="5267557" cy="2107023"/>
          </a:xfrm>
          <a:custGeom>
            <a:avLst/>
            <a:gdLst/>
            <a:ahLst/>
            <a:cxnLst/>
            <a:rect r="r" b="b" t="t" l="l"/>
            <a:pathLst>
              <a:path h="2107023" w="5267557">
                <a:moveTo>
                  <a:pt x="0" y="0"/>
                </a:moveTo>
                <a:lnTo>
                  <a:pt x="5267557" y="0"/>
                </a:lnTo>
                <a:lnTo>
                  <a:pt x="5267557" y="2107023"/>
                </a:lnTo>
                <a:lnTo>
                  <a:pt x="0" y="21070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09364" y="4442077"/>
            <a:ext cx="2203971" cy="2668330"/>
          </a:xfrm>
          <a:custGeom>
            <a:avLst/>
            <a:gdLst/>
            <a:ahLst/>
            <a:cxnLst/>
            <a:rect r="r" b="b" t="t" l="l"/>
            <a:pathLst>
              <a:path h="2668330" w="2203971">
                <a:moveTo>
                  <a:pt x="0" y="0"/>
                </a:moveTo>
                <a:lnTo>
                  <a:pt x="2203971" y="0"/>
                </a:lnTo>
                <a:lnTo>
                  <a:pt x="2203971" y="2668330"/>
                </a:lnTo>
                <a:lnTo>
                  <a:pt x="0" y="2668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485019" y="5143500"/>
            <a:ext cx="3315973" cy="1792698"/>
          </a:xfrm>
          <a:custGeom>
            <a:avLst/>
            <a:gdLst/>
            <a:ahLst/>
            <a:cxnLst/>
            <a:rect r="r" b="b" t="t" l="l"/>
            <a:pathLst>
              <a:path h="1792698" w="3315973">
                <a:moveTo>
                  <a:pt x="0" y="0"/>
                </a:moveTo>
                <a:lnTo>
                  <a:pt x="3315973" y="0"/>
                </a:lnTo>
                <a:lnTo>
                  <a:pt x="3315973" y="1792698"/>
                </a:lnTo>
                <a:lnTo>
                  <a:pt x="0" y="179269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093687" y="7969176"/>
            <a:ext cx="4837394" cy="1959145"/>
          </a:xfrm>
          <a:custGeom>
            <a:avLst/>
            <a:gdLst/>
            <a:ahLst/>
            <a:cxnLst/>
            <a:rect r="r" b="b" t="t" l="l"/>
            <a:pathLst>
              <a:path h="1959145" w="4837394">
                <a:moveTo>
                  <a:pt x="0" y="0"/>
                </a:moveTo>
                <a:lnTo>
                  <a:pt x="4837394" y="0"/>
                </a:lnTo>
                <a:lnTo>
                  <a:pt x="4837394" y="1959145"/>
                </a:lnTo>
                <a:lnTo>
                  <a:pt x="0" y="195914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38125" y="7969176"/>
            <a:ext cx="4885066" cy="1831900"/>
          </a:xfrm>
          <a:custGeom>
            <a:avLst/>
            <a:gdLst/>
            <a:ahLst/>
            <a:cxnLst/>
            <a:rect r="r" b="b" t="t" l="l"/>
            <a:pathLst>
              <a:path h="1831900" w="4885066">
                <a:moveTo>
                  <a:pt x="0" y="0"/>
                </a:moveTo>
                <a:lnTo>
                  <a:pt x="4885066" y="0"/>
                </a:lnTo>
                <a:lnTo>
                  <a:pt x="4885066" y="1831900"/>
                </a:lnTo>
                <a:lnTo>
                  <a:pt x="0" y="18319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49083" y="7786682"/>
            <a:ext cx="3133852" cy="3482058"/>
          </a:xfrm>
          <a:custGeom>
            <a:avLst/>
            <a:gdLst/>
            <a:ahLst/>
            <a:cxnLst/>
            <a:rect r="r" b="b" t="t" l="l"/>
            <a:pathLst>
              <a:path h="3482058" w="3133852">
                <a:moveTo>
                  <a:pt x="0" y="0"/>
                </a:moveTo>
                <a:lnTo>
                  <a:pt x="3133852" y="0"/>
                </a:lnTo>
                <a:lnTo>
                  <a:pt x="3133852" y="3482058"/>
                </a:lnTo>
                <a:lnTo>
                  <a:pt x="0" y="34820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556708">
            <a:off x="-370396" y="-525851"/>
            <a:ext cx="2798193" cy="3109103"/>
          </a:xfrm>
          <a:custGeom>
            <a:avLst/>
            <a:gdLst/>
            <a:ahLst/>
            <a:cxnLst/>
            <a:rect r="r" b="b" t="t" l="l"/>
            <a:pathLst>
              <a:path h="3109103" w="2798193">
                <a:moveTo>
                  <a:pt x="0" y="0"/>
                </a:moveTo>
                <a:lnTo>
                  <a:pt x="2798192" y="0"/>
                </a:lnTo>
                <a:lnTo>
                  <a:pt x="2798192" y="3109102"/>
                </a:lnTo>
                <a:lnTo>
                  <a:pt x="0" y="31091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90894" y="341683"/>
            <a:ext cx="2506212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Tools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54064" y="393923"/>
            <a:ext cx="2095918" cy="634777"/>
          </a:xfrm>
          <a:custGeom>
            <a:avLst/>
            <a:gdLst/>
            <a:ahLst/>
            <a:cxnLst/>
            <a:rect r="r" b="b" t="t" l="l"/>
            <a:pathLst>
              <a:path h="634777" w="2095918">
                <a:moveTo>
                  <a:pt x="0" y="0"/>
                </a:moveTo>
                <a:lnTo>
                  <a:pt x="2095918" y="0"/>
                </a:lnTo>
                <a:lnTo>
                  <a:pt x="2095918" y="634777"/>
                </a:lnTo>
                <a:lnTo>
                  <a:pt x="0" y="6347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6310" y="1414368"/>
            <a:ext cx="7375779" cy="8229600"/>
          </a:xfrm>
          <a:custGeom>
            <a:avLst/>
            <a:gdLst/>
            <a:ahLst/>
            <a:cxnLst/>
            <a:rect r="r" b="b" t="t" l="l"/>
            <a:pathLst>
              <a:path h="8229600" w="7375779">
                <a:moveTo>
                  <a:pt x="0" y="0"/>
                </a:moveTo>
                <a:lnTo>
                  <a:pt x="7375779" y="0"/>
                </a:lnTo>
                <a:lnTo>
                  <a:pt x="73757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7179" y="1705941"/>
            <a:ext cx="5213120" cy="6142115"/>
          </a:xfrm>
          <a:custGeom>
            <a:avLst/>
            <a:gdLst/>
            <a:ahLst/>
            <a:cxnLst/>
            <a:rect r="r" b="b" t="t" l="l"/>
            <a:pathLst>
              <a:path h="6142115" w="5213120">
                <a:moveTo>
                  <a:pt x="0" y="0"/>
                </a:moveTo>
                <a:lnTo>
                  <a:pt x="5213120" y="0"/>
                </a:lnTo>
                <a:lnTo>
                  <a:pt x="5213120" y="6142115"/>
                </a:lnTo>
                <a:lnTo>
                  <a:pt x="0" y="6142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9327" y="136748"/>
            <a:ext cx="4268824" cy="127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FLOWCHART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44200" y="7781381"/>
            <a:ext cx="4386784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14807" y="6724981"/>
            <a:ext cx="267163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 Evaluation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714219" y="5966791"/>
            <a:ext cx="2397336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Visualization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46664" y="5105400"/>
            <a:ext cx="23973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Logistic Regression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14219" y="4210381"/>
            <a:ext cx="23973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Splitting Training and Testing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46664" y="3214370"/>
            <a:ext cx="267163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Preparation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14219" y="2453971"/>
            <a:ext cx="2397336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Understanding the Iris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51940" y="1621588"/>
            <a:ext cx="4386784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751940" y="8573226"/>
            <a:ext cx="4386784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Finish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7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45098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873121" y="221788"/>
            <a:ext cx="1935011" cy="601413"/>
          </a:xfrm>
          <a:custGeom>
            <a:avLst/>
            <a:gdLst/>
            <a:ahLst/>
            <a:cxnLst/>
            <a:rect r="r" b="b" t="t" l="l"/>
            <a:pathLst>
              <a:path h="601413" w="1935011">
                <a:moveTo>
                  <a:pt x="0" y="0"/>
                </a:moveTo>
                <a:lnTo>
                  <a:pt x="1935010" y="0"/>
                </a:lnTo>
                <a:lnTo>
                  <a:pt x="1935010" y="601412"/>
                </a:lnTo>
                <a:lnTo>
                  <a:pt x="0" y="6014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11" t="0" r="-131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8309" y="2274955"/>
            <a:ext cx="7915944" cy="425482"/>
          </a:xfrm>
          <a:custGeom>
            <a:avLst/>
            <a:gdLst/>
            <a:ahLst/>
            <a:cxnLst/>
            <a:rect r="r" b="b" t="t" l="l"/>
            <a:pathLst>
              <a:path h="425482" w="7915944">
                <a:moveTo>
                  <a:pt x="0" y="0"/>
                </a:moveTo>
                <a:lnTo>
                  <a:pt x="7915944" y="0"/>
                </a:lnTo>
                <a:lnTo>
                  <a:pt x="7915944" y="425482"/>
                </a:lnTo>
                <a:lnTo>
                  <a:pt x="0" y="4254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111095">
            <a:off x="13087328" y="3539048"/>
            <a:ext cx="1893887" cy="1062944"/>
          </a:xfrm>
          <a:custGeom>
            <a:avLst/>
            <a:gdLst/>
            <a:ahLst/>
            <a:cxnLst/>
            <a:rect r="r" b="b" t="t" l="l"/>
            <a:pathLst>
              <a:path h="1062944" w="1893887">
                <a:moveTo>
                  <a:pt x="0" y="0"/>
                </a:moveTo>
                <a:lnTo>
                  <a:pt x="1893887" y="0"/>
                </a:lnTo>
                <a:lnTo>
                  <a:pt x="1893887" y="1062944"/>
                </a:lnTo>
                <a:lnTo>
                  <a:pt x="0" y="1062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163" y="962025"/>
            <a:ext cx="7088237" cy="131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26"/>
              </a:lnSpc>
            </a:pPr>
            <a:r>
              <a:rPr lang="en-US" sz="81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964319"/>
            <a:ext cx="3544044" cy="760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5"/>
              </a:lnSpc>
            </a:pPr>
            <a:r>
              <a:rPr lang="en-US" sz="47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Iris Dataset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8367" y="5254268"/>
            <a:ext cx="7805886" cy="250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77"/>
              </a:lnSpc>
            </a:pPr>
            <a:r>
              <a:rPr lang="en-US" sz="41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A renowned dataset used in various machine learning studies and tutorials.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90228" y="3790329"/>
            <a:ext cx="3544044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9"/>
              </a:lnSpc>
            </a:pPr>
            <a:r>
              <a:rPr lang="en-US" sz="5799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53414" y="4943475"/>
            <a:ext cx="7805886" cy="3509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2"/>
              </a:lnSpc>
            </a:pPr>
            <a:r>
              <a:rPr lang="en-US" sz="42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To build a classification model using Logistic Regression to predict Iris species based on available features.</a:t>
            </a: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54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AFA">
                <a:alpha val="58431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9511" y="1917352"/>
            <a:ext cx="16588977" cy="7053262"/>
            <a:chOff x="0" y="0"/>
            <a:chExt cx="22118637" cy="94043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118701" cy="9404350"/>
            </a:xfrm>
            <a:custGeom>
              <a:avLst/>
              <a:gdLst/>
              <a:ahLst/>
              <a:cxnLst/>
              <a:rect r="r" b="b" t="t" l="l"/>
              <a:pathLst>
                <a:path h="9404350" w="22118701">
                  <a:moveTo>
                    <a:pt x="0" y="143129"/>
                  </a:moveTo>
                  <a:cubicBezTo>
                    <a:pt x="0" y="64008"/>
                    <a:pt x="64135" y="0"/>
                    <a:pt x="143256" y="0"/>
                  </a:cubicBezTo>
                  <a:lnTo>
                    <a:pt x="21975445" y="0"/>
                  </a:lnTo>
                  <a:lnTo>
                    <a:pt x="21975445" y="6350"/>
                  </a:lnTo>
                  <a:lnTo>
                    <a:pt x="21975445" y="0"/>
                  </a:lnTo>
                  <a:cubicBezTo>
                    <a:pt x="22054565" y="0"/>
                    <a:pt x="22118701" y="64008"/>
                    <a:pt x="22118701" y="143129"/>
                  </a:cubicBezTo>
                  <a:lnTo>
                    <a:pt x="22112351" y="143129"/>
                  </a:lnTo>
                  <a:lnTo>
                    <a:pt x="22118701" y="143129"/>
                  </a:lnTo>
                  <a:lnTo>
                    <a:pt x="22118701" y="9261221"/>
                  </a:lnTo>
                  <a:lnTo>
                    <a:pt x="22112351" y="9261221"/>
                  </a:lnTo>
                  <a:lnTo>
                    <a:pt x="22118701" y="9261221"/>
                  </a:lnTo>
                  <a:cubicBezTo>
                    <a:pt x="22118701" y="9340214"/>
                    <a:pt x="22054565" y="9404350"/>
                    <a:pt x="21975445" y="9404350"/>
                  </a:cubicBezTo>
                  <a:lnTo>
                    <a:pt x="21975445" y="9398000"/>
                  </a:lnTo>
                  <a:lnTo>
                    <a:pt x="21975445" y="9404350"/>
                  </a:lnTo>
                  <a:lnTo>
                    <a:pt x="143256" y="9404350"/>
                  </a:lnTo>
                  <a:lnTo>
                    <a:pt x="143256" y="9398000"/>
                  </a:lnTo>
                  <a:lnTo>
                    <a:pt x="143256" y="9404350"/>
                  </a:lnTo>
                  <a:cubicBezTo>
                    <a:pt x="64135" y="9404350"/>
                    <a:pt x="0" y="9340342"/>
                    <a:pt x="0" y="9261221"/>
                  </a:cubicBezTo>
                  <a:lnTo>
                    <a:pt x="0" y="143129"/>
                  </a:lnTo>
                  <a:lnTo>
                    <a:pt x="6350" y="143129"/>
                  </a:lnTo>
                  <a:lnTo>
                    <a:pt x="0" y="143129"/>
                  </a:lnTo>
                  <a:moveTo>
                    <a:pt x="12700" y="143129"/>
                  </a:moveTo>
                  <a:lnTo>
                    <a:pt x="12700" y="9261221"/>
                  </a:lnTo>
                  <a:lnTo>
                    <a:pt x="6350" y="9261221"/>
                  </a:lnTo>
                  <a:lnTo>
                    <a:pt x="12700" y="9261221"/>
                  </a:lnTo>
                  <a:cubicBezTo>
                    <a:pt x="12700" y="9333230"/>
                    <a:pt x="71120" y="9391650"/>
                    <a:pt x="143256" y="9391650"/>
                  </a:cubicBezTo>
                  <a:lnTo>
                    <a:pt x="21975445" y="9391650"/>
                  </a:lnTo>
                  <a:cubicBezTo>
                    <a:pt x="22047581" y="9391650"/>
                    <a:pt x="22106001" y="9333230"/>
                    <a:pt x="22106001" y="9261221"/>
                  </a:cubicBezTo>
                  <a:lnTo>
                    <a:pt x="22106001" y="143129"/>
                  </a:lnTo>
                  <a:cubicBezTo>
                    <a:pt x="22106001" y="71120"/>
                    <a:pt x="22047581" y="12700"/>
                    <a:pt x="21975445" y="12700"/>
                  </a:cubicBezTo>
                  <a:lnTo>
                    <a:pt x="143256" y="12700"/>
                  </a:lnTo>
                  <a:lnTo>
                    <a:pt x="143256" y="6350"/>
                  </a:lnTo>
                  <a:lnTo>
                    <a:pt x="143256" y="12700"/>
                  </a:lnTo>
                  <a:cubicBezTo>
                    <a:pt x="71120" y="12700"/>
                    <a:pt x="12700" y="71120"/>
                    <a:pt x="12700" y="143129"/>
                  </a:cubicBezTo>
                  <a:close/>
                </a:path>
              </a:pathLst>
            </a:custGeom>
            <a:solidFill>
              <a:srgbClr val="000000">
                <a:alpha val="39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3799" y="1931640"/>
            <a:ext cx="16560404" cy="702469"/>
            <a:chOff x="0" y="0"/>
            <a:chExt cx="22080538" cy="9366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6254D3">
                <a:alpha val="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63799" y="2634109"/>
            <a:ext cx="16560404" cy="702469"/>
            <a:chOff x="0" y="0"/>
            <a:chExt cx="22080538" cy="9366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63799" y="3336577"/>
            <a:ext cx="16560404" cy="702469"/>
            <a:chOff x="0" y="0"/>
            <a:chExt cx="22080538" cy="9366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6254D3">
                <a:alpha val="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63799" y="4039046"/>
            <a:ext cx="16560404" cy="702469"/>
            <a:chOff x="0" y="0"/>
            <a:chExt cx="22080538" cy="9366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63799" y="4741515"/>
            <a:ext cx="16560404" cy="702469"/>
            <a:chOff x="0" y="0"/>
            <a:chExt cx="22080538" cy="9366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6254D3">
                <a:alpha val="0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63799" y="5443984"/>
            <a:ext cx="16560404" cy="702469"/>
            <a:chOff x="0" y="0"/>
            <a:chExt cx="22080538" cy="93662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63799" y="6146452"/>
            <a:ext cx="16560404" cy="702469"/>
            <a:chOff x="0" y="0"/>
            <a:chExt cx="22080538" cy="9366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6254D3">
                <a:alpha val="0"/>
              </a:srgbClr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63799" y="6848921"/>
            <a:ext cx="16560404" cy="702469"/>
            <a:chOff x="0" y="0"/>
            <a:chExt cx="22080538" cy="93662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63799" y="7551390"/>
            <a:ext cx="16560404" cy="702469"/>
            <a:chOff x="0" y="0"/>
            <a:chExt cx="22080538" cy="9366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6254D3">
                <a:alpha val="0"/>
              </a:srgbClr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63799" y="8253859"/>
            <a:ext cx="16560404" cy="702469"/>
            <a:chOff x="0" y="0"/>
            <a:chExt cx="22080538" cy="9366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2080601" cy="936625"/>
            </a:xfrm>
            <a:custGeom>
              <a:avLst/>
              <a:gdLst/>
              <a:ahLst/>
              <a:cxnLst/>
              <a:rect r="r" b="b" t="t" l="l"/>
              <a:pathLst>
                <a:path h="936625" w="22080601">
                  <a:moveTo>
                    <a:pt x="0" y="0"/>
                  </a:moveTo>
                  <a:lnTo>
                    <a:pt x="22080601" y="0"/>
                  </a:lnTo>
                  <a:lnTo>
                    <a:pt x="22080601" y="936625"/>
                  </a:lnTo>
                  <a:lnTo>
                    <a:pt x="0" y="936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15770572" y="248127"/>
            <a:ext cx="2177798" cy="659575"/>
          </a:xfrm>
          <a:custGeom>
            <a:avLst/>
            <a:gdLst/>
            <a:ahLst/>
            <a:cxnLst/>
            <a:rect r="r" b="b" t="t" l="l"/>
            <a:pathLst>
              <a:path h="659575" w="2177798">
                <a:moveTo>
                  <a:pt x="0" y="0"/>
                </a:moveTo>
                <a:lnTo>
                  <a:pt x="2177799" y="0"/>
                </a:lnTo>
                <a:lnTo>
                  <a:pt x="2177799" y="659575"/>
                </a:lnTo>
                <a:lnTo>
                  <a:pt x="0" y="659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854274" y="623590"/>
            <a:ext cx="8762702" cy="81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Understanding the Iris Dataset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8174" y="1982837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Sepal Length (cm)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24958" y="198283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Sepal Width (cm)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736979" y="198283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Petal Length (cm)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49000" y="198283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Petal Width (cm)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361021" y="1982837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Target (Species)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08174" y="2685306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5.1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24958" y="268530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736979" y="268530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1.4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049000" y="268530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361021" y="2685306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08174" y="3387775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4.9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424958" y="3387775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736979" y="3387775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049000" y="3387775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61021" y="3387775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108174" y="4090244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4.7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424958" y="4090244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3.2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736979" y="4090244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1.3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049000" y="4090244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361021" y="4090244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08174" y="4792713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4.6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424958" y="4792713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736979" y="4792713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1.5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049000" y="4792713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4361021" y="4792713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08174" y="5495181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5.0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424958" y="5495181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3.6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736979" y="5495181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1.4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049000" y="5495181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4361021" y="5495181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08174" y="6197650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5.4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4424958" y="6197650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3.9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7736979" y="6197650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1.7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1049000" y="6197650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0.4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4361021" y="6197650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108174" y="6900119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4.6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4424958" y="6900119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3.4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7736979" y="6900119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1.4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1049000" y="6900119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0.3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4361021" y="6900119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108174" y="7602587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5.0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424958" y="760258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3.4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736979" y="760258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1.5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1049000" y="7602587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4361021" y="7602587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08174" y="8305056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4.4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4424958" y="830505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2.9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736979" y="830505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1.4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049000" y="8305056"/>
            <a:ext cx="281434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0.2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4361021" y="8305056"/>
            <a:ext cx="28191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0 (Setosa)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854274" y="9135666"/>
            <a:ext cx="1657945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1874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dataset contains 150 samples of Iris flowers, divided into three species: Setosa, Versicolor, and Virginica.</a:t>
            </a:r>
          </a:p>
        </p:txBody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9E6FA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7059216" y="2025083"/>
            <a:ext cx="10591995" cy="6399536"/>
          </a:xfrm>
          <a:custGeom>
            <a:avLst/>
            <a:gdLst/>
            <a:ahLst/>
            <a:cxnLst/>
            <a:rect r="r" b="b" t="t" l="l"/>
            <a:pathLst>
              <a:path h="6399536" w="10591995">
                <a:moveTo>
                  <a:pt x="0" y="0"/>
                </a:moveTo>
                <a:lnTo>
                  <a:pt x="10591995" y="0"/>
                </a:lnTo>
                <a:lnTo>
                  <a:pt x="10591995" y="6399536"/>
                </a:lnTo>
                <a:lnTo>
                  <a:pt x="0" y="6399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9" r="-1222" b="-46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84771" y="2025083"/>
            <a:ext cx="647402" cy="647402"/>
            <a:chOff x="0" y="0"/>
            <a:chExt cx="863203" cy="8632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FB4E0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B7FD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34877" y="4543938"/>
            <a:ext cx="647403" cy="647402"/>
            <a:chOff x="0" y="0"/>
            <a:chExt cx="863203" cy="8632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FB4E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E2B7F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63774" y="7910299"/>
            <a:ext cx="647402" cy="647402"/>
            <a:chOff x="0" y="0"/>
            <a:chExt cx="863203" cy="8632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6350" y="635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CFB4E0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63219" cy="863219"/>
            </a:xfrm>
            <a:custGeom>
              <a:avLst/>
              <a:gdLst/>
              <a:ahLst/>
              <a:cxnLst/>
              <a:rect r="r" b="b" t="t" l="l"/>
              <a:pathLst>
                <a:path h="863219" w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CFB4E0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5326290" y="324566"/>
            <a:ext cx="2324922" cy="704134"/>
          </a:xfrm>
          <a:custGeom>
            <a:avLst/>
            <a:gdLst/>
            <a:ahLst/>
            <a:cxnLst/>
            <a:rect r="r" b="b" t="t" l="l"/>
            <a:pathLst>
              <a:path h="704134" w="2324922">
                <a:moveTo>
                  <a:pt x="0" y="0"/>
                </a:moveTo>
                <a:lnTo>
                  <a:pt x="2324921" y="0"/>
                </a:lnTo>
                <a:lnTo>
                  <a:pt x="2324921" y="704134"/>
                </a:lnTo>
                <a:lnTo>
                  <a:pt x="0" y="7041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04193" y="348257"/>
            <a:ext cx="7088237" cy="985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Data Preparation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87475" y="2135265"/>
            <a:ext cx="165944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34877" y="2049540"/>
            <a:ext cx="3544044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5"/>
              </a:lnSpc>
            </a:pPr>
            <a:r>
              <a:rPr lang="en-US" sz="330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Load Iris Dataset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4877" y="2628438"/>
            <a:ext cx="4543276" cy="1250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8"/>
              </a:lnSpc>
            </a:pPr>
            <a:r>
              <a:rPr lang="en-US" sz="3099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Load the Iris dataset from `sklearn.datasets`.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45916" y="4693063"/>
            <a:ext cx="24497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18470" y="4363131"/>
            <a:ext cx="3659684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3099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Separate Features and Target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18470" y="5381671"/>
            <a:ext cx="3659684" cy="1827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5"/>
              </a:lnSpc>
            </a:pPr>
            <a:r>
              <a:rPr lang="en-US" sz="3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Separate the features (`X`) and target (`y`) variables.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66477" y="8020482"/>
            <a:ext cx="241995" cy="465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32174" y="7999686"/>
            <a:ext cx="4869359" cy="44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700" b="true">
                <a:solidFill>
                  <a:srgbClr val="2A2742"/>
                </a:solidFill>
                <a:latin typeface="Arimo Bold"/>
                <a:ea typeface="Arimo Bold"/>
                <a:cs typeface="Arimo Bold"/>
                <a:sym typeface="Arimo Bold"/>
              </a:rPr>
              <a:t>Combine Features and Target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94148" y="8798198"/>
            <a:ext cx="8524131" cy="120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5"/>
              </a:lnSpc>
            </a:pPr>
            <a:r>
              <a:rPr lang="en-US" sz="30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Combine features and target into a single DataFrame for easier visualization and analysis.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54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9E6FA">
                <a:alpha val="90196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5444490" y="283548"/>
            <a:ext cx="2460355" cy="745152"/>
          </a:xfrm>
          <a:custGeom>
            <a:avLst/>
            <a:gdLst/>
            <a:ahLst/>
            <a:cxnLst/>
            <a:rect r="r" b="b" t="t" l="l"/>
            <a:pathLst>
              <a:path h="745152" w="2460355">
                <a:moveTo>
                  <a:pt x="0" y="0"/>
                </a:moveTo>
                <a:lnTo>
                  <a:pt x="2460355" y="0"/>
                </a:lnTo>
                <a:lnTo>
                  <a:pt x="2460355" y="745152"/>
                </a:lnTo>
                <a:lnTo>
                  <a:pt x="0" y="745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237" y="7796353"/>
            <a:ext cx="12680231" cy="1569179"/>
          </a:xfrm>
          <a:custGeom>
            <a:avLst/>
            <a:gdLst/>
            <a:ahLst/>
            <a:cxnLst/>
            <a:rect r="r" b="b" t="t" l="l"/>
            <a:pathLst>
              <a:path h="1569179" w="12680231">
                <a:moveTo>
                  <a:pt x="0" y="0"/>
                </a:moveTo>
                <a:lnTo>
                  <a:pt x="12680231" y="0"/>
                </a:lnTo>
                <a:lnTo>
                  <a:pt x="12680231" y="1569178"/>
                </a:lnTo>
                <a:lnTo>
                  <a:pt x="0" y="1569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64427" y="7580338"/>
            <a:ext cx="2589745" cy="2877495"/>
          </a:xfrm>
          <a:custGeom>
            <a:avLst/>
            <a:gdLst/>
            <a:ahLst/>
            <a:cxnLst/>
            <a:rect r="r" b="b" t="t" l="l"/>
            <a:pathLst>
              <a:path h="2877495" w="2589745">
                <a:moveTo>
                  <a:pt x="0" y="0"/>
                </a:moveTo>
                <a:lnTo>
                  <a:pt x="2589746" y="0"/>
                </a:lnTo>
                <a:lnTo>
                  <a:pt x="2589746" y="2877494"/>
                </a:lnTo>
                <a:lnTo>
                  <a:pt x="0" y="2877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78979"/>
            <a:ext cx="14452252" cy="1776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Splitting Data into Training and Testing Sets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3984228"/>
            <a:ext cx="3544044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2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Training Set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4696909"/>
            <a:ext cx="7805886" cy="644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sz="3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80% of the dataset used to train the model.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900446" y="3984228"/>
            <a:ext cx="3544044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42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Testing 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82114" y="4696909"/>
            <a:ext cx="7805886" cy="130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sz="3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20% of the dataset used to evaluate the model's performance.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237" y="5665878"/>
            <a:ext cx="8115300" cy="130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sz="3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dataset is split using the `train_test_split` function from `sklearn`.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B7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preencoded.png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9E6FA">
                <a:alpha val="90196"/>
              </a:srgbClr>
            </a:solidFill>
          </p:spPr>
        </p:sp>
      </p:grpSp>
      <p:sp>
        <p:nvSpPr>
          <p:cNvPr name="Freeform 5" id="5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38061" y="207453"/>
            <a:ext cx="2711607" cy="821247"/>
          </a:xfrm>
          <a:custGeom>
            <a:avLst/>
            <a:gdLst/>
            <a:ahLst/>
            <a:cxnLst/>
            <a:rect r="r" b="b" t="t" l="l"/>
            <a:pathLst>
              <a:path h="821247" w="2711607">
                <a:moveTo>
                  <a:pt x="0" y="0"/>
                </a:moveTo>
                <a:lnTo>
                  <a:pt x="2711608" y="0"/>
                </a:lnTo>
                <a:lnTo>
                  <a:pt x="2711608" y="821247"/>
                </a:lnTo>
                <a:lnTo>
                  <a:pt x="0" y="821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58000" y="8509122"/>
            <a:ext cx="11430000" cy="3700462"/>
          </a:xfrm>
          <a:custGeom>
            <a:avLst/>
            <a:gdLst/>
            <a:ahLst/>
            <a:cxnLst/>
            <a:rect r="r" b="b" t="t" l="l"/>
            <a:pathLst>
              <a:path h="3700462" w="11430000">
                <a:moveTo>
                  <a:pt x="0" y="0"/>
                </a:moveTo>
                <a:lnTo>
                  <a:pt x="11430000" y="0"/>
                </a:lnTo>
                <a:lnTo>
                  <a:pt x="11430000" y="3700462"/>
                </a:lnTo>
                <a:lnTo>
                  <a:pt x="0" y="37004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50238" y="1676242"/>
            <a:ext cx="8543628" cy="1991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57"/>
              </a:lnSpc>
            </a:pPr>
            <a:r>
              <a:rPr lang="en-US" sz="6300" b="true">
                <a:solidFill>
                  <a:srgbClr val="231971"/>
                </a:solidFill>
                <a:latin typeface="Arimo Bold"/>
                <a:ea typeface="Arimo Bold"/>
                <a:cs typeface="Arimo Bold"/>
                <a:sym typeface="Arimo Bold"/>
              </a:rPr>
              <a:t>Logistic Regression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13774" y="4191027"/>
            <a:ext cx="9445526" cy="2307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8"/>
              </a:lnSpc>
            </a:pPr>
            <a:r>
              <a:rPr lang="en-US" sz="38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Logistic Regression is used to predict the probability of a target class (in this case, Iris species) based on the available features.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7" y="6511593"/>
            <a:ext cx="9445526" cy="1302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1"/>
              </a:lnSpc>
            </a:pPr>
            <a:r>
              <a:rPr lang="en-US" sz="3200">
                <a:solidFill>
                  <a:srgbClr val="2A2742"/>
                </a:solidFill>
                <a:latin typeface="Arimo"/>
                <a:ea typeface="Arimo"/>
                <a:cs typeface="Arimo"/>
                <a:sym typeface="Arimo"/>
              </a:rPr>
              <a:t>The training process uses the training data to build the model.</a:t>
            </a:r>
          </a:p>
        </p:txBody>
      </p:sp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9E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746246" cy="10287000"/>
          </a:xfrm>
          <a:custGeom>
            <a:avLst/>
            <a:gdLst/>
            <a:ahLst/>
            <a:cxnLst/>
            <a:rect r="r" b="b" t="t" l="l"/>
            <a:pathLst>
              <a:path h="10287000" w="12746246">
                <a:moveTo>
                  <a:pt x="0" y="0"/>
                </a:moveTo>
                <a:lnTo>
                  <a:pt x="12746246" y="0"/>
                </a:lnTo>
                <a:lnTo>
                  <a:pt x="127462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5" t="-311" r="-113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30013" y="188163"/>
            <a:ext cx="2049018" cy="620573"/>
          </a:xfrm>
          <a:custGeom>
            <a:avLst/>
            <a:gdLst/>
            <a:ahLst/>
            <a:cxnLst/>
            <a:rect r="r" b="b" t="t" l="l"/>
            <a:pathLst>
              <a:path h="620573" w="2049018">
                <a:moveTo>
                  <a:pt x="0" y="0"/>
                </a:moveTo>
                <a:lnTo>
                  <a:pt x="2049019" y="0"/>
                </a:lnTo>
                <a:lnTo>
                  <a:pt x="2049019" y="620572"/>
                </a:lnTo>
                <a:lnTo>
                  <a:pt x="0" y="620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780995" y="1195260"/>
            <a:ext cx="3810254" cy="202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b="true">
                <a:solidFill>
                  <a:srgbClr val="231971"/>
                </a:solidFill>
                <a:latin typeface="Bauer Bodoni Condensed Bold"/>
                <a:ea typeface="Bauer Bodoni Condensed Bold"/>
                <a:cs typeface="Bauer Bodoni Condensed Bold"/>
                <a:sym typeface="Bauer Bodoni Condensed Bold"/>
              </a:rPr>
              <a:t>Scatter Plot: Sepal Length vs Sepal Width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80995" y="4154170"/>
            <a:ext cx="4924768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Distinct cluster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 forms a separate and well-defined cluster with no overlap.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80995" y="5876925"/>
            <a:ext cx="4924768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Overlaps with Virginica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 is spread in the middle and overlaps with Virginica, making classification harder.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80995" y="7930898"/>
            <a:ext cx="4098037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Distinguishable trend</a:t>
            </a:r>
          </a:p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data is more widely spread but follows a recognizable trend compared to Versicolor.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52634" y="5429885"/>
            <a:ext cx="154727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⚫ Versicolor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52634" y="7486713"/>
            <a:ext cx="13652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🔴 Virginica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52634" y="3707130"/>
            <a:ext cx="114841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🔵 Setosa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DAGdkgJfrTI</dc:identifier>
  <dcterms:modified xsi:type="dcterms:W3CDTF">2011-08-01T06:04:30Z</dcterms:modified>
  <cp:revision>1</cp:revision>
  <dc:title>Iris-Dataset-Analysis-with-Logistic-Regression (1).pptx</dc:title>
</cp:coreProperties>
</file>